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2" r:id="rId2"/>
    <p:sldId id="291" r:id="rId3"/>
    <p:sldId id="285" r:id="rId4"/>
    <p:sldId id="272" r:id="rId5"/>
    <p:sldId id="293" r:id="rId6"/>
    <p:sldId id="290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6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FF277-3B77-6742-A413-97E078AC7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4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4195B-D720-164F-A498-384706F53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2F0D2-EF2A-2349-A564-346020778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585E8-6A37-0749-8FC4-DCF443EFD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4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8C81-6D01-464C-AD23-FCA43F01B65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193E-FDBC-9D41-9816-03DBE9AB00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0C615-2B8B-A846-AAE0-5215DA922B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3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omplex maths formulae on a blackboard">
            <a:extLst>
              <a:ext uri="{FF2B5EF4-FFF2-40B4-BE49-F238E27FC236}">
                <a16:creationId xmlns:a16="http://schemas.microsoft.com/office/drawing/2014/main" id="{5F505CCD-3F2C-4C7E-AB72-7DD43F4F9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048" r="11774" b="-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73EB3-0884-0248-ACE9-05B8369A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3" y="4075904"/>
            <a:ext cx="5505449" cy="12107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Dr. Jon Harrison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Mathematics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jon_harrison@baylor.edu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E0DCF-4F06-C14F-84FC-599CC18CDED5}"/>
              </a:ext>
            </a:extLst>
          </p:cNvPr>
          <p:cNvSpPr txBox="1"/>
          <p:nvPr/>
        </p:nvSpPr>
        <p:spPr>
          <a:xfrm>
            <a:off x="590546" y="1571302"/>
            <a:ext cx="6607088" cy="108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schemeClr val="bg1"/>
                </a:solidFill>
              </a:rPr>
              <a:t>What is Quantum Chaos?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6A885-F1E2-5F47-9455-EB76DED02B03}"/>
              </a:ext>
            </a:extLst>
          </p:cNvPr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Billiards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" name="Picture 50" descr="Background pattern&#10;&#10;Description automatically generated">
            <a:extLst>
              <a:ext uri="{FF2B5EF4-FFF2-40B4-BE49-F238E27FC236}">
                <a16:creationId xmlns:a16="http://schemas.microsoft.com/office/drawing/2014/main" id="{68C86749-6227-CE46-85B2-96D623FA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05" y="3089226"/>
            <a:ext cx="3408121" cy="2556090"/>
          </a:xfrm>
          <a:prstGeom prst="rect">
            <a:avLst/>
          </a:prstGeom>
        </p:spPr>
      </p:pic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3A6E719F-AC6E-294C-9435-BE6310C9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831480"/>
            <a:ext cx="3105975" cy="23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69925"/>
            <a:ext cx="4800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Quantum Billiards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28B702-AB92-D246-BCE5-A8327CAFFEE9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Images: </a:t>
            </a:r>
            <a:r>
              <a:rPr lang="en-US" sz="2000" dirty="0" err="1">
                <a:solidFill>
                  <a:schemeClr val="bg1"/>
                </a:solidFill>
              </a:rPr>
              <a:t>Crommie</a:t>
            </a:r>
            <a:r>
              <a:rPr lang="en-US" sz="2000" dirty="0">
                <a:solidFill>
                  <a:schemeClr val="bg1"/>
                </a:solidFill>
              </a:rPr>
              <a:t>, Lutz &amp; </a:t>
            </a:r>
            <a:r>
              <a:rPr lang="en-US" sz="2000" dirty="0" err="1">
                <a:solidFill>
                  <a:schemeClr val="bg1"/>
                </a:solidFill>
              </a:rPr>
              <a:t>Eigler</a:t>
            </a:r>
            <a:r>
              <a:rPr lang="en-US" sz="2000" dirty="0">
                <a:solidFill>
                  <a:schemeClr val="bg1"/>
                </a:solidFill>
              </a:rPr>
              <a:t> at IBM and Arnd </a:t>
            </a:r>
            <a:r>
              <a:rPr lang="en-US" sz="2000" dirty="0" err="1">
                <a:solidFill>
                  <a:schemeClr val="bg1"/>
                </a:solidFill>
              </a:rPr>
              <a:t>Baecker</a:t>
            </a:r>
            <a:r>
              <a:rPr lang="en-US" sz="2000" dirty="0">
                <a:solidFill>
                  <a:schemeClr val="bg1"/>
                </a:solidFill>
              </a:rPr>
              <a:t> at Dresden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E27AE20C-7C97-2747-B099-BB689A87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12" y="369913"/>
            <a:ext cx="3477201" cy="278453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8BDF814-E9B7-0A4E-B40E-A6FED5CB6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8661" y="4458635"/>
            <a:ext cx="3588640" cy="132779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Quantum Graphs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8ABDA0F-10B2-5948-BF59-972CD97C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05" y="2852551"/>
            <a:ext cx="3408121" cy="3029440"/>
          </a:xfrm>
          <a:prstGeom prst="rect">
            <a:avLst/>
          </a:prstGeom>
        </p:spPr>
      </p:pic>
      <p:pic>
        <p:nvPicPr>
          <p:cNvPr id="4" name="Picture 3" descr="A picture containing paper clip, stationary, handcart&#10;&#10;Description automatically generated">
            <a:extLst>
              <a:ext uri="{FF2B5EF4-FFF2-40B4-BE49-F238E27FC236}">
                <a16:creationId xmlns:a16="http://schemas.microsoft.com/office/drawing/2014/main" id="{B3E9A416-9324-174B-B150-D82F160F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1006191"/>
            <a:ext cx="3105975" cy="19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8721"/>
            <a:ext cx="4707671" cy="122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Graphs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B29582-81C6-5B43-9E8D-32BEA399AA2A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Euler 1736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The seven bridges of Konigsburg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invertebrate, coelenterate&#10;&#10;Description automatically generated">
            <a:extLst>
              <a:ext uri="{FF2B5EF4-FFF2-40B4-BE49-F238E27FC236}">
                <a16:creationId xmlns:a16="http://schemas.microsoft.com/office/drawing/2014/main" id="{B9CC6E47-AA12-4A45-A68B-7BAB5564E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1" r="39366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AF035F-0B0E-144E-978C-532770E66F99}"/>
              </a:ext>
            </a:extLst>
          </p:cNvPr>
          <p:cNvSpPr txBox="1"/>
          <p:nvPr/>
        </p:nvSpPr>
        <p:spPr>
          <a:xfrm>
            <a:off x="1208690" y="6368954"/>
            <a:ext cx="4204137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0E135-03EB-0049-B42B-68516FFCB58C}"/>
              </a:ext>
            </a:extLst>
          </p:cNvPr>
          <p:cNvSpPr txBox="1"/>
          <p:nvPr/>
        </p:nvSpPr>
        <p:spPr>
          <a:xfrm>
            <a:off x="7603026" y="6333718"/>
            <a:ext cx="33802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Image Paul Butler at Facebook</a:t>
            </a:r>
            <a:r>
              <a:rPr lang="en-US" dirty="0"/>
              <a:t>)</a:t>
            </a:r>
          </a:p>
        </p:txBody>
      </p:sp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4F0ED0E4-B611-8344-B503-B7A18CB3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73" y="2836493"/>
            <a:ext cx="4713997" cy="27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43993-B52D-494D-824F-8B100A81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Which is the odd one out?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B3D9A-5DFE-47FA-BA28-9473BFAD9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1" y="3383121"/>
            <a:ext cx="3697721" cy="279325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Quantum chaos spectrum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Random matrix spectrum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Random numbers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2C45F-5A24-F64E-BA1A-AE235277F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51" y="2669629"/>
            <a:ext cx="10650217" cy="31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8720"/>
            <a:ext cx="4707671" cy="1758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Applications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F2DAEB-2950-2449-89DA-ED1A5B5782DB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Internet Security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Quantum Computing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Reimann Hypothesis – Millennium Prize Problem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63B20B5E-635D-5F48-8215-C3D638A47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" r="1445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3E63C-42F1-A347-B932-C406469BF21E}"/>
              </a:ext>
            </a:extLst>
          </p:cNvPr>
          <p:cNvSpPr txBox="1"/>
          <p:nvPr/>
        </p:nvSpPr>
        <p:spPr>
          <a:xfrm>
            <a:off x="1002272" y="6224613"/>
            <a:ext cx="163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Image wired</a:t>
            </a:r>
          </a:p>
        </p:txBody>
      </p:sp>
    </p:spTree>
    <p:extLst>
      <p:ext uri="{BB962C8B-B14F-4D97-AF65-F5344CB8AC3E}">
        <p14:creationId xmlns:p14="http://schemas.microsoft.com/office/powerpoint/2010/main" val="392112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83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Dr. Jon Harrison  Associate Professor of Mathematics jon_harrison@baylor.edu</vt:lpstr>
      <vt:lpstr>PowerPoint Presentation</vt:lpstr>
      <vt:lpstr>PowerPoint Presentation</vt:lpstr>
      <vt:lpstr>PowerPoint Presentation</vt:lpstr>
      <vt:lpstr>PowerPoint Presentation</vt:lpstr>
      <vt:lpstr>Which is the odd one out?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Harrison, Jon</cp:lastModifiedBy>
  <cp:revision>50</cp:revision>
  <dcterms:created xsi:type="dcterms:W3CDTF">2019-09-04T15:12:34Z</dcterms:created>
  <dcterms:modified xsi:type="dcterms:W3CDTF">2021-12-04T22:03:54Z</dcterms:modified>
</cp:coreProperties>
</file>